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86" r:id="rId4"/>
    <p:sldId id="287" r:id="rId5"/>
    <p:sldId id="291" r:id="rId6"/>
    <p:sldId id="293" r:id="rId7"/>
    <p:sldId id="289" r:id="rId8"/>
    <p:sldId id="290" r:id="rId9"/>
    <p:sldId id="292" r:id="rId10"/>
    <p:sldId id="294" r:id="rId11"/>
    <p:sldId id="288" r:id="rId12"/>
    <p:sldId id="295" r:id="rId13"/>
    <p:sldId id="296" r:id="rId14"/>
    <p:sldId id="299" r:id="rId15"/>
    <p:sldId id="301" r:id="rId16"/>
    <p:sldId id="302" r:id="rId17"/>
    <p:sldId id="303" r:id="rId18"/>
    <p:sldId id="297" r:id="rId19"/>
    <p:sldId id="298" r:id="rId20"/>
    <p:sldId id="300" r:id="rId21"/>
    <p:sldId id="283" r:id="rId22"/>
    <p:sldId id="285" r:id="rId23"/>
    <p:sldId id="284" r:id="rId24"/>
    <p:sldId id="304" r:id="rId25"/>
    <p:sldId id="305" r:id="rId26"/>
  </p:sldIdLst>
  <p:sldSz cx="12192000" cy="6858000"/>
  <p:notesSz cx="6761163" cy="9942513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11/21/2023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30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11/21/2023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95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11/21/2023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841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11/21/2023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622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11/21/2023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48527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11/21/2023</a:t>
            </a:fld>
            <a:endParaRPr lang="LID4096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123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11/21/2023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6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11/21/2023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940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11/21/2023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8062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11/21/2023</a:t>
            </a:fld>
            <a:endParaRPr lang="LID4096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LID4096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25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2C79174-A2FA-423D-B2A6-67B3070D5DFD}" type="datetimeFigureOut">
              <a:rPr lang="LID4096" smtClean="0"/>
              <a:t>11/21/2023</a:t>
            </a:fld>
            <a:endParaRPr lang="LID4096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LID4096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366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2C79174-A2FA-423D-B2A6-67B3070D5DFD}" type="datetimeFigureOut">
              <a:rPr lang="LID4096" smtClean="0"/>
              <a:t>11/21/2023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8095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1A67B0-7C58-4AB4-BB58-2557E6C67A8D}"/>
              </a:ext>
            </a:extLst>
          </p:cNvPr>
          <p:cNvSpPr/>
          <p:nvPr/>
        </p:nvSpPr>
        <p:spPr>
          <a:xfrm>
            <a:off x="16327" y="2321004"/>
            <a:ext cx="121919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300" b="1" dirty="0">
                <a:solidFill>
                  <a:srgbClr val="002060"/>
                </a:solidFill>
              </a:rPr>
              <a:t>Основные новации законодательства </a:t>
            </a:r>
          </a:p>
          <a:p>
            <a:pPr algn="ctr"/>
            <a:r>
              <a:rPr lang="ru-RU" sz="3300" b="1" dirty="0">
                <a:solidFill>
                  <a:srgbClr val="002060"/>
                </a:solidFill>
              </a:rPr>
              <a:t>и правовые особенности выборов депутатов </a:t>
            </a:r>
          </a:p>
          <a:p>
            <a:pPr algn="ctr"/>
            <a:r>
              <a:rPr lang="ru-RU" sz="3300" b="1" dirty="0">
                <a:solidFill>
                  <a:srgbClr val="002060"/>
                </a:solidFill>
              </a:rPr>
              <a:t>в единый день голосования</a:t>
            </a:r>
          </a:p>
          <a:p>
            <a:pPr algn="ctr"/>
            <a:r>
              <a:rPr lang="ru-RU" sz="3300" b="1" dirty="0">
                <a:solidFill>
                  <a:srgbClr val="002060"/>
                </a:solidFill>
              </a:rPr>
              <a:t>(25 февраля 2024 г.)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188E90-AF7F-4F01-94A6-61C5001EEC56}"/>
              </a:ext>
            </a:extLst>
          </p:cNvPr>
          <p:cNvSpPr/>
          <p:nvPr/>
        </p:nvSpPr>
        <p:spPr>
          <a:xfrm>
            <a:off x="1" y="6139867"/>
            <a:ext cx="12191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5623306-D100-48EC-A8FE-06BBD1B58BD9}"/>
              </a:ext>
            </a:extLst>
          </p:cNvPr>
          <p:cNvGrpSpPr/>
          <p:nvPr/>
        </p:nvGrpSpPr>
        <p:grpSpPr>
          <a:xfrm>
            <a:off x="5048225" y="255122"/>
            <a:ext cx="1829231" cy="985509"/>
            <a:chOff x="4513203" y="285439"/>
            <a:chExt cx="2056211" cy="1109385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ABE1389-514C-40A2-A6C9-0BD4C7B32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F3C6684-4D33-4144-B03C-89F3A5724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21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1040860" y="1572874"/>
            <a:ext cx="71932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dirty="0"/>
              <a:t>Сведения об избирательных комиссиях, публикуемые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СМИ, не будут содержать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персональных данных членов комиссий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123932-C7B1-4475-89BB-8A97ADB54503}"/>
              </a:ext>
            </a:extLst>
          </p:cNvPr>
          <p:cNvSpPr/>
          <p:nvPr/>
        </p:nvSpPr>
        <p:spPr>
          <a:xfrm>
            <a:off x="3525520" y="4711365"/>
            <a:ext cx="84734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количественный состав комиссии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способ выдвижения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контактные данные комиссии (адрес, номер телефона)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74CD3B-0965-4D7A-869B-707090FE1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582" y="1421456"/>
            <a:ext cx="2782658" cy="157772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4A00065-890B-4A95-856B-7535A4F74C8B}"/>
              </a:ext>
            </a:extLst>
          </p:cNvPr>
          <p:cNvSpPr/>
          <p:nvPr/>
        </p:nvSpPr>
        <p:spPr>
          <a:xfrm>
            <a:off x="1040860" y="3976490"/>
            <a:ext cx="105313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dirty="0"/>
              <a:t>В отношении избирательных комиссий в СМИ бут опубликованы: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7D5054-CD19-4E6F-8127-B381FE476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19" y="4596051"/>
            <a:ext cx="1738732" cy="17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8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242761" y="1152486"/>
            <a:ext cx="1149852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день голосования</a:t>
            </a:r>
            <a:r>
              <a:rPr lang="ru-RU" sz="2600" dirty="0"/>
              <a:t>  </a:t>
            </a:r>
          </a:p>
          <a:p>
            <a:pPr marL="4484688" algn="just"/>
            <a:r>
              <a:rPr lang="ru-RU" sz="2200" dirty="0"/>
              <a:t>экономия человеческих и материальных ресурсов</a:t>
            </a:r>
          </a:p>
          <a:p>
            <a:pPr marL="4484688" algn="just"/>
            <a:endParaRPr lang="ru-RU" sz="2200" dirty="0"/>
          </a:p>
          <a:p>
            <a:pPr marL="4484688" algn="just"/>
            <a:r>
              <a:rPr lang="ru-RU" sz="2200" dirty="0"/>
              <a:t>удобство для избирателей</a:t>
            </a:r>
          </a:p>
          <a:p>
            <a:pPr marL="4484688" algn="just"/>
            <a:endParaRPr lang="ru-RU" sz="2200" dirty="0"/>
          </a:p>
          <a:p>
            <a:pPr marL="4484688" algn="just"/>
            <a:r>
              <a:rPr lang="ru-RU" sz="2200" dirty="0"/>
              <a:t>сокращение цикла избирательных кампаний </a:t>
            </a:r>
          </a:p>
          <a:p>
            <a:pPr marL="4484688" algn="just"/>
            <a:r>
              <a:rPr lang="ru-RU" sz="2200" dirty="0"/>
              <a:t>и как следствие оснований для вмешательства иностранных государств во внутренние дела Республики Беларусь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D5BB6-62D8-4306-94A4-900B9C1AE168}"/>
              </a:ext>
            </a:extLst>
          </p:cNvPr>
          <p:cNvSpPr/>
          <p:nvPr/>
        </p:nvSpPr>
        <p:spPr>
          <a:xfrm>
            <a:off x="271944" y="4258964"/>
            <a:ext cx="114985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/>
              <a:t>выносить</a:t>
            </a:r>
            <a:r>
              <a:rPr lang="ru-RU" sz="2600" dirty="0"/>
              <a:t> </a:t>
            </a:r>
            <a:r>
              <a:rPr lang="ru-RU" sz="2600" b="1" dirty="0"/>
              <a:t>выданный бюллетень за пределы помещения для голосования</a:t>
            </a:r>
          </a:p>
          <a:p>
            <a:pPr algn="just"/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/>
              <a:t>осуществлять фото- и видеосъемку заполненного бюллетеня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/>
              <a:t>более 1 раза заменить испорченный бюллетень</a:t>
            </a:r>
            <a:endParaRPr lang="ru-RU" sz="2600" dirty="0"/>
          </a:p>
          <a:p>
            <a:pPr marL="4484688" algn="just"/>
            <a:endParaRPr lang="ru-RU" sz="2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DE3C68-8186-4DEC-AD6E-7E4ACB011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90" y="1721795"/>
            <a:ext cx="3194504" cy="21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4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Избирателю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D5BB6-62D8-4306-94A4-900B9C1AE168}"/>
              </a:ext>
            </a:extLst>
          </p:cNvPr>
          <p:cNvSpPr/>
          <p:nvPr/>
        </p:nvSpPr>
        <p:spPr>
          <a:xfrm>
            <a:off x="188976" y="966101"/>
            <a:ext cx="8111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/>
              <a:t>Граждане, </a:t>
            </a:r>
            <a:r>
              <a:rPr lang="ru-RU" sz="2000" b="1" dirty="0"/>
              <a:t>не зарегистрированные</a:t>
            </a:r>
            <a:r>
              <a:rPr lang="ru-RU" sz="2000" dirty="0"/>
              <a:t> на территории избирательного участка, но имеющие документ, подтверждающий проживание на данной территории, имеют право </a:t>
            </a:r>
            <a:r>
              <a:rPr lang="ru-RU" sz="2000" b="1" dirty="0"/>
              <a:t>быть включенными в список для голосования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дня выборов</a:t>
            </a:r>
            <a:endParaRPr lang="ru-RU" sz="2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1F4FE9-4A75-4B11-9E62-9C58FEA077F5}"/>
              </a:ext>
            </a:extLst>
          </p:cNvPr>
          <p:cNvSpPr/>
          <p:nvPr/>
        </p:nvSpPr>
        <p:spPr>
          <a:xfrm>
            <a:off x="188976" y="4202558"/>
            <a:ext cx="114985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</a:rPr>
              <a:t>Досрочное голосование </a:t>
            </a:r>
          </a:p>
          <a:p>
            <a:pPr marL="457200" indent="346075" algn="just">
              <a:buFont typeface="Wingdings" panose="05000000000000000000" pitchFamily="2" charset="2"/>
              <a:buChar char="ü"/>
            </a:pPr>
            <a:r>
              <a:rPr lang="ru-RU" sz="2600" dirty="0"/>
              <a:t>начинается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5 дней </a:t>
            </a:r>
            <a:r>
              <a:rPr lang="ru-RU" sz="2600" dirty="0"/>
              <a:t>до основного дня голосования</a:t>
            </a:r>
          </a:p>
          <a:p>
            <a:pPr indent="803275" algn="just"/>
            <a:endParaRPr lang="ru-RU" sz="2600" dirty="0"/>
          </a:p>
          <a:p>
            <a:pPr marL="457200" indent="346075" algn="just">
              <a:buFont typeface="Wingdings" panose="05000000000000000000" pitchFamily="2" charset="2"/>
              <a:buChar char="ü"/>
            </a:pPr>
            <a:r>
              <a:rPr lang="ru-RU" sz="2600" dirty="0"/>
              <a:t>время работы избирательных участков </a:t>
            </a:r>
          </a:p>
          <a:p>
            <a:pPr indent="803275" algn="just"/>
            <a:r>
              <a:rPr lang="ru-RU" sz="2600" dirty="0"/>
              <a:t>в период досрочного голосования: с 12.00 до 19.00 без перерыва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062982-B3FC-488F-80BA-4C3A334D2A5B}"/>
              </a:ext>
            </a:extLst>
          </p:cNvPr>
          <p:cNvSpPr/>
          <p:nvPr/>
        </p:nvSpPr>
        <p:spPr>
          <a:xfrm>
            <a:off x="188976" y="2683904"/>
            <a:ext cx="8030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b="1" dirty="0"/>
              <a:t>Ознакомиться</a:t>
            </a:r>
            <a:r>
              <a:rPr lang="ru-RU" sz="2000" dirty="0"/>
              <a:t> со списками граждан, имеющих право участвовать в выборах, можно ознакомиться </a:t>
            </a:r>
            <a:r>
              <a:rPr lang="ru-RU" sz="2000" b="1" dirty="0"/>
              <a:t>на участке для голосования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15 дней до выборов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7897C-3A7A-4564-94E6-288B55DB3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40" y="949464"/>
            <a:ext cx="3621024" cy="3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9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421555-DB7A-45DD-BC83-FD582B71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88" y="1025354"/>
            <a:ext cx="2004872" cy="15997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Выборы депутатов в </a:t>
            </a:r>
            <a:r>
              <a:rPr lang="ru-RU" sz="3600" b="1" dirty="0" err="1">
                <a:solidFill>
                  <a:srgbClr val="002060"/>
                </a:solidFill>
              </a:rPr>
              <a:t>г.Минске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458059" y="1110815"/>
            <a:ext cx="48067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Палата представителей Национального собрания Республики Беларусь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D5BB6-62D8-4306-94A4-900B9C1AE168}"/>
              </a:ext>
            </a:extLst>
          </p:cNvPr>
          <p:cNvSpPr/>
          <p:nvPr/>
        </p:nvSpPr>
        <p:spPr>
          <a:xfrm>
            <a:off x="2885548" y="4556541"/>
            <a:ext cx="75882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Минская городская избирательная комиссия</a:t>
            </a:r>
            <a:endParaRPr lang="ru-RU" sz="2600" b="1" dirty="0">
              <a:solidFill>
                <a:srgbClr val="002060"/>
              </a:solidFill>
            </a:endParaRPr>
          </a:p>
          <a:p>
            <a:pPr algn="just"/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Окружные избирательные комиссии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Участковые избирательные комиссии</a:t>
            </a:r>
            <a:endParaRPr lang="ru-RU" sz="2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5DBAA6-D80E-47C1-8FC0-F4A0FF0AA772}"/>
              </a:ext>
            </a:extLst>
          </p:cNvPr>
          <p:cNvSpPr/>
          <p:nvPr/>
        </p:nvSpPr>
        <p:spPr>
          <a:xfrm>
            <a:off x="5707381" y="1122153"/>
            <a:ext cx="235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6600"/>
                </a:solidFill>
              </a:rPr>
              <a:t>20</a:t>
            </a:r>
            <a:r>
              <a:rPr lang="ru-RU" b="1" dirty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избирательных округов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65DC28-B0E7-4408-8A7E-184AD9354791}"/>
              </a:ext>
            </a:extLst>
          </p:cNvPr>
          <p:cNvSpPr/>
          <p:nvPr/>
        </p:nvSpPr>
        <p:spPr>
          <a:xfrm>
            <a:off x="9188637" y="1291430"/>
            <a:ext cx="2357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6600"/>
                </a:solidFill>
              </a:rPr>
              <a:t>20 </a:t>
            </a:r>
          </a:p>
          <a:p>
            <a:pPr algn="ctr"/>
            <a:r>
              <a:rPr lang="ru-RU" sz="2200" b="1" dirty="0">
                <a:solidFill>
                  <a:srgbClr val="006600"/>
                </a:solidFill>
              </a:rPr>
              <a:t>депутатов</a:t>
            </a:r>
          </a:p>
        </p:txBody>
      </p:sp>
      <p:sp>
        <p:nvSpPr>
          <p:cNvPr id="13" name="Стрелка: штриховая вправо 12">
            <a:extLst>
              <a:ext uri="{FF2B5EF4-FFF2-40B4-BE49-F238E27FC236}">
                <a16:creationId xmlns:a16="http://schemas.microsoft.com/office/drawing/2014/main" id="{F2103241-5D46-42D7-9FBD-674FF173166C}"/>
              </a:ext>
            </a:extLst>
          </p:cNvPr>
          <p:cNvSpPr/>
          <p:nvPr/>
        </p:nvSpPr>
        <p:spPr>
          <a:xfrm>
            <a:off x="8194040" y="1380823"/>
            <a:ext cx="994597" cy="752646"/>
          </a:xfrm>
          <a:prstGeom prst="striped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2501B9-50DE-49CF-AE27-63307BEB74DC}"/>
              </a:ext>
            </a:extLst>
          </p:cNvPr>
          <p:cNvSpPr/>
          <p:nvPr/>
        </p:nvSpPr>
        <p:spPr>
          <a:xfrm>
            <a:off x="458058" y="3205929"/>
            <a:ext cx="48067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Минский городской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депутатов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46583D-0EC6-4433-BFB7-ADF5607B3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88" y="2804547"/>
            <a:ext cx="2004872" cy="159974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4B5450-A174-4F45-9B75-9037A211E99B}"/>
              </a:ext>
            </a:extLst>
          </p:cNvPr>
          <p:cNvSpPr/>
          <p:nvPr/>
        </p:nvSpPr>
        <p:spPr>
          <a:xfrm>
            <a:off x="5748625" y="3103760"/>
            <a:ext cx="235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60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избирательных округов</a:t>
            </a:r>
          </a:p>
        </p:txBody>
      </p:sp>
      <p:sp>
        <p:nvSpPr>
          <p:cNvPr id="17" name="Стрелка: штриховая вправо 16">
            <a:extLst>
              <a:ext uri="{FF2B5EF4-FFF2-40B4-BE49-F238E27FC236}">
                <a16:creationId xmlns:a16="http://schemas.microsoft.com/office/drawing/2014/main" id="{59CCCE52-4139-467F-AFC1-3E0FACC6B9A2}"/>
              </a:ext>
            </a:extLst>
          </p:cNvPr>
          <p:cNvSpPr/>
          <p:nvPr/>
        </p:nvSpPr>
        <p:spPr>
          <a:xfrm>
            <a:off x="8194040" y="3103760"/>
            <a:ext cx="994597" cy="752646"/>
          </a:xfrm>
          <a:prstGeom prst="strip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487B809-6568-4C0C-AA41-4C3830F4D60E}"/>
              </a:ext>
            </a:extLst>
          </p:cNvPr>
          <p:cNvSpPr/>
          <p:nvPr/>
        </p:nvSpPr>
        <p:spPr>
          <a:xfrm>
            <a:off x="9188637" y="3059179"/>
            <a:ext cx="2357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60 </a:t>
            </a:r>
          </a:p>
          <a:p>
            <a:pPr algn="ctr"/>
            <a:r>
              <a:rPr lang="ru-RU" sz="2200" b="1" dirty="0">
                <a:solidFill>
                  <a:srgbClr val="0070C0"/>
                </a:solidFill>
              </a:rPr>
              <a:t>депутатов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5856AC-89DA-42FF-9067-935ADB9E72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45" y="1269380"/>
            <a:ext cx="783336" cy="78333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B325E9C-D4AA-47D5-8ABC-27AE46D10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42" y="3131398"/>
            <a:ext cx="783335" cy="9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Полномочия депутата Палаты представителей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3555999" y="983519"/>
            <a:ext cx="838200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проекты законов о внесении изменений и дополнений в Конституцию;</a:t>
            </a:r>
            <a:endParaRPr lang="ru-RU" b="1" dirty="0"/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проекты законов;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назначает выборы Президента;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дает предварительное согласие Президенту на назначение на должность Премьер-министра;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заслушивает доклад Премьер-министра о программе деятельности Правительства и одобряет или отклоняет программу (повторное отклонение палатой программы означает выражение вотума недоверия Правительству);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ежегодно заслушивает информацию Генерального прокурора, Председателя Комитета государственного контроля и Председателя Правления Национального банка о результатах их деятельности; 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по инициативе Премьер-министра вопрос о доверии Правительству;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выражает вотум недоверия Правительству;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принимает отставку Президента.</a:t>
            </a:r>
            <a:endParaRPr lang="ru-RU" sz="2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017641-1AD6-46FE-B29F-C1683E5E8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3" y="4683759"/>
            <a:ext cx="3451276" cy="18357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96FBB50-5238-41B2-B9C3-218216C96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3" y="1126421"/>
            <a:ext cx="3451276" cy="183578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6090139-CDB7-4EB5-A18F-D378713CE6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9" y="3131903"/>
            <a:ext cx="2764318" cy="13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54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0" y="1391997"/>
            <a:ext cx="118681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Депутаты Палаты представителей рассматривают проекты законов: </a:t>
            </a:r>
          </a:p>
          <a:p>
            <a:pPr algn="just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ратификации и денонсации международных договоров;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основном содержании и принципах осуществления прав, свобод и обязанностей граждан;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гражданстве, статусе иностранцев и лиц без гражданства;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правах национальных меньшинств;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установлении республиканских налогов и сборов;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принципах осуществления отношений собственности;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основах социальной защиты;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принципах регулирования труда и занятости;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браке, семье, детстве, материнстве, отцовстве, воспитании, образовании, культуре и здравоохранении;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охране окружающей среды и рациональном использовании природных ресурсов;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определении порядка решения вопросов административно-территориального устройства государства;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местном самоуправлении; о судоустройстве, судопроизводстве и статусе судей;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уголовной ответственности;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амнистии;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объявлении войны и о заключении мира;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правовых режимах чрезвычайного и военного положений;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установлении государственных наград;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толковании законов;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проекты иных законов;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рассматривает проекты законов о республиканском бюджете и об утверждении отчета о его исполнении</a:t>
            </a:r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A92835-2814-4B7B-BE07-5EF1F22CB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00" y="4656056"/>
            <a:ext cx="2692615" cy="179597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3305646-A6E2-4D97-A8C4-729768BAC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00" y="2277723"/>
            <a:ext cx="2778760" cy="1844162"/>
          </a:xfrm>
          <a:prstGeom prst="rect">
            <a:avLst/>
          </a:prstGeom>
        </p:spPr>
      </p:pic>
      <p:sp>
        <p:nvSpPr>
          <p:cNvPr id="21" name="Стрелка: штриховая вправо 20">
            <a:extLst>
              <a:ext uri="{FF2B5EF4-FFF2-40B4-BE49-F238E27FC236}">
                <a16:creationId xmlns:a16="http://schemas.microsoft.com/office/drawing/2014/main" id="{5FEAFD48-6C3E-413D-97A2-7631715D5564}"/>
              </a:ext>
            </a:extLst>
          </p:cNvPr>
          <p:cNvSpPr/>
          <p:nvPr/>
        </p:nvSpPr>
        <p:spPr>
          <a:xfrm rot="5400000">
            <a:off x="10476413" y="4149216"/>
            <a:ext cx="470831" cy="432744"/>
          </a:xfrm>
          <a:prstGeom prst="striped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FB58B8-8AAE-4BAA-B15A-A0D137E8F6C8}"/>
              </a:ext>
            </a:extLst>
          </p:cNvPr>
          <p:cNvSpPr/>
          <p:nvPr/>
        </p:nvSpPr>
        <p:spPr>
          <a:xfrm>
            <a:off x="1147646" y="82804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Предвыборная программа кандидата.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938B62B-32EF-4EEA-9FEF-E595EEA1ACB9}"/>
              </a:ext>
            </a:extLst>
          </p:cNvPr>
          <p:cNvSpPr/>
          <p:nvPr/>
        </p:nvSpPr>
        <p:spPr>
          <a:xfrm>
            <a:off x="3763983" y="922706"/>
            <a:ext cx="74547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Почему это важно для избирателя?!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C130F99-16DB-406D-8E9B-CF8047D15F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99" y="102764"/>
            <a:ext cx="942661" cy="14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074534" y="0"/>
            <a:ext cx="11024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Компетенции Минского городского Совета депутатов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3484879" y="1092418"/>
            <a:ext cx="8382001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инвестиционные программы, программы социально-экономического развития соответствующей административно-территориальной единицы, местный бюджет и отчет о его исполнении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прогнозы социально-экономического развития соответствующей административно-территориальной единицы;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региональные комплексы мероприятий, обеспечивающие реализацию государственных программ, предусматривающих финансирование за счет средств местных бюджетов;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определяют в пределах, установленных законом, порядок управления и распоряжения собственностью соответствующей административно-территориальной единицы;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распоряжаются природными ресурсами в случаях, предусмотренных законодательством об охране окружающей среды и рациональном использовании природных ресурсов;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устанавливают в соответствии с законом местные налоги и сборы;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предоставляют или поручают местным исполнительным и распорядительным органам предоставлять в соответствии с Налоговым кодексом Республики Беларусь и (или) актами Президента Республики Беларусь льготы по налогам, сборам (пошлинам);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определяют ставки платежей в случаях, установленных законодательными актами;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решают вопросы административно-территориального устройства;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назначают местные референдумы.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B1FE08-6D47-4CD3-B03B-A2949B842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1" y="4606669"/>
            <a:ext cx="3131820" cy="20878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9A8261-15F9-43BB-9964-C8C4C4569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834946"/>
            <a:ext cx="3131820" cy="15711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57FEB0-AFEA-4D7D-A67B-7733A4141D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8" y="2421537"/>
            <a:ext cx="2169724" cy="21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78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074534" y="75860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Депутаты Минского городского Совета депутатов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92785" y="722191"/>
            <a:ext cx="11551061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Утверждают региональные комплексы мероприятий, обеспечивающие реализацию государственных программ, предусматривающих финансирование за счет средств местных бюджетов, концепции по вопросам:</a:t>
            </a:r>
          </a:p>
          <a:p>
            <a:pPr algn="just">
              <a:spcBef>
                <a:spcPts val="1200"/>
              </a:spcBef>
            </a:pPr>
            <a:endParaRPr lang="ru-RU" sz="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/>
              <a:t> </a:t>
            </a:r>
            <a:r>
              <a:rPr lang="ru-RU" sz="1500" dirty="0"/>
              <a:t>жилищного строительства,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благоустройства соответствующей территории,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дорожного строительства,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коммунально-бытового и социального обслуживания граждан,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социальной поддержки детей, молодежи, семей, воспитывающих детей (в том числе оказание помощи к учебному году), ветеранов, инвалидов, пожилых людей, а также иных категорий граждан, определяемых законодательными актами,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поддержки малого и среднего предпринимательства,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здравоохранения,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образования,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развития физической культуры и спорта,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охраны окружающей среды и рационального использования природных ресурсов,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улучшения условий и охраны труда,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обеспечения радиационной безопасности,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охраны историко-культурного наследия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по другим вопросам местного значения.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D96150-899D-4B21-A8F0-2ADD37496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40" y="4220455"/>
            <a:ext cx="4326815" cy="24724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4B888A9-64FD-43D7-B233-62256BB1C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840" y="1668410"/>
            <a:ext cx="2853615" cy="160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65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2510953" y="131532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Выдвижение кандидатов в депутаты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1F11954-27BF-4AB1-8EB6-6ACF40D8FD80}"/>
              </a:ext>
            </a:extLst>
          </p:cNvPr>
          <p:cNvGrpSpPr/>
          <p:nvPr/>
        </p:nvGrpSpPr>
        <p:grpSpPr>
          <a:xfrm>
            <a:off x="216585" y="1786801"/>
            <a:ext cx="11707802" cy="1827617"/>
            <a:chOff x="400052" y="1112350"/>
            <a:chExt cx="11605884" cy="224842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F4D5BB6-62D8-4306-94A4-900B9C1AE168}"/>
                </a:ext>
              </a:extLst>
            </p:cNvPr>
            <p:cNvSpPr/>
            <p:nvPr/>
          </p:nvSpPr>
          <p:spPr>
            <a:xfrm>
              <a:off x="400052" y="1193163"/>
              <a:ext cx="6974852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ru-RU" sz="3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Сбор подписей</a:t>
              </a:r>
            </a:p>
            <a:p>
              <a:pPr indent="803275" algn="just"/>
              <a:r>
                <a:rPr lang="ru-RU" sz="2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члены инициативной группы</a:t>
              </a:r>
              <a:endParaRPr lang="ru-RU" sz="2600" b="1" dirty="0">
                <a:solidFill>
                  <a:srgbClr val="002060"/>
                </a:solidFill>
              </a:endParaRPr>
            </a:p>
            <a:p>
              <a:pPr algn="just"/>
              <a:endParaRPr lang="ru-RU" sz="2600" b="1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365DC28-B0E7-4408-8A7E-184AD9354791}"/>
                </a:ext>
              </a:extLst>
            </p:cNvPr>
            <p:cNvSpPr/>
            <p:nvPr/>
          </p:nvSpPr>
          <p:spPr>
            <a:xfrm>
              <a:off x="8703854" y="1112350"/>
              <a:ext cx="3058160" cy="977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000" dirty="0">
                  <a:solidFill>
                    <a:srgbClr val="006600"/>
                  </a:solidFill>
                </a:rPr>
                <a:t>Не менее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b="1" dirty="0">
                  <a:solidFill>
                    <a:srgbClr val="006600"/>
                  </a:solidFill>
                </a:rPr>
                <a:t>1000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dirty="0">
                  <a:solidFill>
                    <a:srgbClr val="006600"/>
                  </a:solidFill>
                </a:rPr>
                <a:t>подписей избирателей</a:t>
              </a:r>
            </a:p>
          </p:txBody>
        </p:sp>
        <p:sp>
          <p:nvSpPr>
            <p:cNvPr id="13" name="Стрелка: штриховая вправо 12">
              <a:extLst>
                <a:ext uri="{FF2B5EF4-FFF2-40B4-BE49-F238E27FC236}">
                  <a16:creationId xmlns:a16="http://schemas.microsoft.com/office/drawing/2014/main" id="{F2103241-5D46-42D7-9FBD-674FF173166C}"/>
                </a:ext>
              </a:extLst>
            </p:cNvPr>
            <p:cNvSpPr/>
            <p:nvPr/>
          </p:nvSpPr>
          <p:spPr>
            <a:xfrm>
              <a:off x="7332618" y="1141849"/>
              <a:ext cx="1534494" cy="849511"/>
            </a:xfrm>
            <a:prstGeom prst="striped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штриховая вправо 16">
              <a:extLst>
                <a:ext uri="{FF2B5EF4-FFF2-40B4-BE49-F238E27FC236}">
                  <a16:creationId xmlns:a16="http://schemas.microsoft.com/office/drawing/2014/main" id="{59CCCE52-4139-467F-AFC1-3E0FACC6B9A2}"/>
                </a:ext>
              </a:extLst>
            </p:cNvPr>
            <p:cNvSpPr/>
            <p:nvPr/>
          </p:nvSpPr>
          <p:spPr>
            <a:xfrm>
              <a:off x="7374056" y="2255528"/>
              <a:ext cx="1445231" cy="798197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487B809-6568-4C0C-AA41-4C3830F4D60E}"/>
                </a:ext>
              </a:extLst>
            </p:cNvPr>
            <p:cNvSpPr/>
            <p:nvPr/>
          </p:nvSpPr>
          <p:spPr>
            <a:xfrm>
              <a:off x="8740726" y="2107313"/>
              <a:ext cx="3265210" cy="1253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dirty="0">
                  <a:solidFill>
                    <a:srgbClr val="0070C0"/>
                  </a:solidFill>
                </a:rPr>
                <a:t>Не менее </a:t>
              </a:r>
            </a:p>
            <a:p>
              <a:pPr algn="ctr">
                <a:lnSpc>
                  <a:spcPts val="1800"/>
                </a:lnSpc>
              </a:pPr>
              <a:r>
                <a:rPr lang="ru-RU" b="1" dirty="0">
                  <a:solidFill>
                    <a:srgbClr val="0070C0"/>
                  </a:solidFill>
                </a:rPr>
                <a:t>1 % подписей </a:t>
              </a:r>
            </a:p>
            <a:p>
              <a:pPr algn="ctr">
                <a:lnSpc>
                  <a:spcPts val="1800"/>
                </a:lnSpc>
              </a:pPr>
              <a:r>
                <a:rPr lang="ru-RU" dirty="0">
                  <a:solidFill>
                    <a:srgbClr val="0070C0"/>
                  </a:solidFill>
                </a:rPr>
                <a:t>от количества избирателей по округу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7395FBB-51A3-4C00-AA17-33E143B55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241" y="1381162"/>
              <a:ext cx="340322" cy="422704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C00426E1-8B86-4C26-ADA1-1DACC9CA4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798" y="2485479"/>
              <a:ext cx="314765" cy="370312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A8796EB-D9DE-4517-85F8-840A03963658}"/>
                </a:ext>
              </a:extLst>
            </p:cNvPr>
            <p:cNvSpPr/>
            <p:nvPr/>
          </p:nvSpPr>
          <p:spPr>
            <a:xfrm>
              <a:off x="5656233" y="1141849"/>
              <a:ext cx="1676385" cy="70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6600"/>
                  </a:solidFill>
                </a:rPr>
                <a:t>Не менее </a:t>
              </a:r>
            </a:p>
            <a:p>
              <a:pPr algn="ctr"/>
              <a:r>
                <a:rPr lang="ru-RU" sz="2000" b="1" dirty="0">
                  <a:solidFill>
                    <a:srgbClr val="006600"/>
                  </a:solidFill>
                </a:rPr>
                <a:t>10 членов ИГ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A1F7014-C50B-448F-8591-65C540D185C1}"/>
                </a:ext>
              </a:extLst>
            </p:cNvPr>
            <p:cNvSpPr/>
            <p:nvPr/>
          </p:nvSpPr>
          <p:spPr>
            <a:xfrm>
              <a:off x="5157470" y="2236032"/>
              <a:ext cx="22777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</a:p>
            <a:p>
              <a:pPr algn="ctr"/>
              <a:r>
                <a:rPr lang="ru-RU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до 10 членов ИГ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395246-FCD5-4CCA-8976-DC13EE5978A2}"/>
              </a:ext>
            </a:extLst>
          </p:cNvPr>
          <p:cNvSpPr/>
          <p:nvPr/>
        </p:nvSpPr>
        <p:spPr>
          <a:xfrm>
            <a:off x="3798599" y="8686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Начинается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70 дней </a:t>
            </a:r>
            <a:r>
              <a:rPr lang="ru-RU" dirty="0">
                <a:solidFill>
                  <a:srgbClr val="002060"/>
                </a:solidFill>
              </a:rPr>
              <a:t>до выборов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Заканчивается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дней </a:t>
            </a:r>
            <a:r>
              <a:rPr lang="ru-RU" dirty="0">
                <a:solidFill>
                  <a:srgbClr val="002060"/>
                </a:solidFill>
              </a:rPr>
              <a:t>до выборов</a:t>
            </a:r>
          </a:p>
          <a:p>
            <a:pPr algn="just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1DAF969-C2AD-4473-93DC-F5F0551FF90D}"/>
              </a:ext>
            </a:extLst>
          </p:cNvPr>
          <p:cNvGrpSpPr/>
          <p:nvPr/>
        </p:nvGrpSpPr>
        <p:grpSpPr>
          <a:xfrm>
            <a:off x="1452529" y="228139"/>
            <a:ext cx="2213681" cy="1445346"/>
            <a:chOff x="617107" y="727352"/>
            <a:chExt cx="2213681" cy="1445346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5033A9F-45CA-4CD7-AB9A-855713679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07" y="727352"/>
              <a:ext cx="2043642" cy="1445346"/>
            </a:xfrm>
            <a:prstGeom prst="rect">
              <a:avLst/>
            </a:prstGeom>
          </p:spPr>
        </p:pic>
        <p:sp>
          <p:nvSpPr>
            <p:cNvPr id="28" name="Выноска: стрелка влево 27">
              <a:extLst>
                <a:ext uri="{FF2B5EF4-FFF2-40B4-BE49-F238E27FC236}">
                  <a16:creationId xmlns:a16="http://schemas.microsoft.com/office/drawing/2014/main" id="{AB6A70C2-4144-406A-9D38-7D0BD4026A3D}"/>
                </a:ext>
              </a:extLst>
            </p:cNvPr>
            <p:cNvSpPr/>
            <p:nvPr/>
          </p:nvSpPr>
          <p:spPr>
            <a:xfrm rot="10800000">
              <a:off x="2251668" y="1450025"/>
              <a:ext cx="579120" cy="385445"/>
            </a:xfrm>
            <a:prstGeom prst="leftArrowCallout">
              <a:avLst/>
            </a:prstGeom>
            <a:solidFill>
              <a:schemeClr val="bg1">
                <a:alpha val="0"/>
              </a:schemeClr>
            </a:solidFill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AEFBE73-AD93-426C-9F64-FB99B536A29F}"/>
              </a:ext>
            </a:extLst>
          </p:cNvPr>
          <p:cNvGrpSpPr/>
          <p:nvPr/>
        </p:nvGrpSpPr>
        <p:grpSpPr>
          <a:xfrm>
            <a:off x="229865" y="5226372"/>
            <a:ext cx="9595566" cy="1464333"/>
            <a:chOff x="400052" y="1013635"/>
            <a:chExt cx="10018637" cy="1746933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8BBD8F0A-C6D8-487F-A3EF-28F0CC24F951}"/>
                </a:ext>
              </a:extLst>
            </p:cNvPr>
            <p:cNvSpPr/>
            <p:nvPr/>
          </p:nvSpPr>
          <p:spPr>
            <a:xfrm>
              <a:off x="400052" y="1013635"/>
              <a:ext cx="6974852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Ø"/>
              </a:pPr>
              <a:endPara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ru-RU" sz="3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Трудовым коллективом</a:t>
              </a:r>
            </a:p>
            <a:p>
              <a:pPr algn="just"/>
              <a:endParaRPr lang="ru-RU" sz="2600" b="1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A7BAB004-9B0F-45E5-A050-29487A3A05ED}"/>
                </a:ext>
              </a:extLst>
            </p:cNvPr>
            <p:cNvSpPr/>
            <p:nvPr/>
          </p:nvSpPr>
          <p:spPr>
            <a:xfrm>
              <a:off x="6375343" y="1254812"/>
              <a:ext cx="4043346" cy="477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6600"/>
                  </a:solidFill>
                </a:rPr>
                <a:t>Не менее 300 членов ТК</a:t>
              </a:r>
            </a:p>
          </p:txBody>
        </p:sp>
        <p:sp>
          <p:nvSpPr>
            <p:cNvPr id="34" name="Стрелка: штриховая вправо 33">
              <a:extLst>
                <a:ext uri="{FF2B5EF4-FFF2-40B4-BE49-F238E27FC236}">
                  <a16:creationId xmlns:a16="http://schemas.microsoft.com/office/drawing/2014/main" id="{B07142AC-B3AC-4913-A593-779A28215939}"/>
                </a:ext>
              </a:extLst>
            </p:cNvPr>
            <p:cNvSpPr/>
            <p:nvPr/>
          </p:nvSpPr>
          <p:spPr>
            <a:xfrm>
              <a:off x="5404615" y="1079943"/>
              <a:ext cx="1445231" cy="798197"/>
            </a:xfrm>
            <a:prstGeom prst="striped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трелка: штриховая вправо 34">
              <a:extLst>
                <a:ext uri="{FF2B5EF4-FFF2-40B4-BE49-F238E27FC236}">
                  <a16:creationId xmlns:a16="http://schemas.microsoft.com/office/drawing/2014/main" id="{65020992-5F64-4993-92C0-E7BAA106FFFD}"/>
                </a:ext>
              </a:extLst>
            </p:cNvPr>
            <p:cNvSpPr/>
            <p:nvPr/>
          </p:nvSpPr>
          <p:spPr>
            <a:xfrm>
              <a:off x="5398835" y="2048840"/>
              <a:ext cx="1445231" cy="711728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E8259E64-CDBE-42A9-8859-F08441312740}"/>
                </a:ext>
              </a:extLst>
            </p:cNvPr>
            <p:cNvSpPr/>
            <p:nvPr/>
          </p:nvSpPr>
          <p:spPr>
            <a:xfrm>
              <a:off x="6597767" y="2150661"/>
              <a:ext cx="3550344" cy="477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70C0"/>
                  </a:solidFill>
                </a:rPr>
                <a:t>Не менее </a:t>
              </a:r>
              <a:r>
                <a:rPr lang="ru-RU" sz="2000" b="1" dirty="0">
                  <a:solidFill>
                    <a:srgbClr val="0070C0"/>
                  </a:solidFill>
                </a:rPr>
                <a:t>150 членов ТК</a:t>
              </a:r>
              <a:endParaRPr lang="ru-RU" sz="2000" dirty="0">
                <a:solidFill>
                  <a:srgbClr val="0070C0"/>
                </a:solidFill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BCAC07F-D80A-4BD0-A592-F557F32E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355" y="1338252"/>
              <a:ext cx="271749" cy="271749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B3B116-46BF-43FE-B3EF-039BBD111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435" y="2271745"/>
              <a:ext cx="226030" cy="265918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F6EAF1B7-2BEB-4132-ABD3-44AC66D27914}"/>
                </a:ext>
              </a:extLst>
            </p:cNvPr>
            <p:cNvSpPr/>
            <p:nvPr/>
          </p:nvSpPr>
          <p:spPr>
            <a:xfrm>
              <a:off x="5698518" y="1299873"/>
              <a:ext cx="16763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891F4F5-D226-42C8-A2E0-9E783D466051}"/>
              </a:ext>
            </a:extLst>
          </p:cNvPr>
          <p:cNvGrpSpPr/>
          <p:nvPr/>
        </p:nvGrpSpPr>
        <p:grpSpPr>
          <a:xfrm>
            <a:off x="216585" y="3842855"/>
            <a:ext cx="11859621" cy="1323395"/>
            <a:chOff x="216585" y="3842855"/>
            <a:chExt cx="11859621" cy="132339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0D36C55-2F6A-4CA2-8CC2-918FE5A3DC7E}"/>
                </a:ext>
              </a:extLst>
            </p:cNvPr>
            <p:cNvSpPr/>
            <p:nvPr/>
          </p:nvSpPr>
          <p:spPr>
            <a:xfrm>
              <a:off x="216585" y="4124094"/>
              <a:ext cx="684918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ru-RU" sz="3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Выдвижение политической партией</a:t>
              </a: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1DBDE55D-7428-49D1-B765-A3FC4D07AE00}"/>
                </a:ext>
              </a:extLst>
            </p:cNvPr>
            <p:cNvGrpSpPr/>
            <p:nvPr/>
          </p:nvGrpSpPr>
          <p:grpSpPr>
            <a:xfrm>
              <a:off x="7168993" y="4531139"/>
              <a:ext cx="4907213" cy="635111"/>
              <a:chOff x="7168993" y="4531139"/>
              <a:chExt cx="4907213" cy="635111"/>
            </a:xfrm>
          </p:grpSpPr>
          <p:sp>
            <p:nvSpPr>
              <p:cNvPr id="42" name="Стрелка: штриховая вправо 41">
                <a:extLst>
                  <a:ext uri="{FF2B5EF4-FFF2-40B4-BE49-F238E27FC236}">
                    <a16:creationId xmlns:a16="http://schemas.microsoft.com/office/drawing/2014/main" id="{CA1837DE-EC53-442B-856A-883F238568F1}"/>
                  </a:ext>
                </a:extLst>
              </p:cNvPr>
              <p:cNvSpPr/>
              <p:nvPr/>
            </p:nvSpPr>
            <p:spPr>
              <a:xfrm rot="10800000">
                <a:off x="7168993" y="4531139"/>
                <a:ext cx="4907213" cy="635111"/>
              </a:xfrm>
              <a:prstGeom prst="striped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67F81866-5CED-452D-B5CE-0DA2DDCBD317}"/>
                  </a:ext>
                </a:extLst>
              </p:cNvPr>
              <p:cNvSpPr/>
              <p:nvPr/>
            </p:nvSpPr>
            <p:spPr>
              <a:xfrm>
                <a:off x="7581520" y="4643699"/>
                <a:ext cx="44946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Минский городской руководящий орган</a:t>
                </a:r>
              </a:p>
            </p:txBody>
          </p:sp>
        </p:grp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4FE7E9BD-09A2-4868-AB93-C315FA1E751F}"/>
                </a:ext>
              </a:extLst>
            </p:cNvPr>
            <p:cNvGrpSpPr/>
            <p:nvPr/>
          </p:nvGrpSpPr>
          <p:grpSpPr>
            <a:xfrm>
              <a:off x="7167737" y="3842855"/>
              <a:ext cx="4907213" cy="669073"/>
              <a:chOff x="7167737" y="3842855"/>
              <a:chExt cx="4907213" cy="669073"/>
            </a:xfrm>
          </p:grpSpPr>
          <p:sp>
            <p:nvSpPr>
              <p:cNvPr id="41" name="Стрелка: штриховая вправо 40">
                <a:extLst>
                  <a:ext uri="{FF2B5EF4-FFF2-40B4-BE49-F238E27FC236}">
                    <a16:creationId xmlns:a16="http://schemas.microsoft.com/office/drawing/2014/main" id="{994B9D6C-BBF9-4AB9-B38B-E11659E43107}"/>
                  </a:ext>
                </a:extLst>
              </p:cNvPr>
              <p:cNvSpPr/>
              <p:nvPr/>
            </p:nvSpPr>
            <p:spPr>
              <a:xfrm rot="10800000">
                <a:off x="7167737" y="3842855"/>
                <a:ext cx="4907213" cy="669073"/>
              </a:xfrm>
              <a:prstGeom prst="stripedRightArrow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B4687105-E47C-48CC-A041-836CAFAB9490}"/>
                  </a:ext>
                </a:extLst>
              </p:cNvPr>
              <p:cNvSpPr/>
              <p:nvPr/>
            </p:nvSpPr>
            <p:spPr>
              <a:xfrm>
                <a:off x="7501833" y="3980995"/>
                <a:ext cx="44946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Республиканский руководящий орган</a:t>
                </a:r>
              </a:p>
            </p:txBody>
          </p:sp>
        </p:grp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1E2E81A-252F-4EAE-B503-93E551EDB7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885" y="868655"/>
            <a:ext cx="2114392" cy="5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2510953" y="131532"/>
            <a:ext cx="9681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Агитация избирателей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395246-FCD5-4CCA-8976-DC13EE5978A2}"/>
              </a:ext>
            </a:extLst>
          </p:cNvPr>
          <p:cNvSpPr/>
          <p:nvPr/>
        </p:nvSpPr>
        <p:spPr>
          <a:xfrm>
            <a:off x="3454387" y="772093"/>
            <a:ext cx="8542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Начинается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25 дней </a:t>
            </a:r>
            <a:r>
              <a:rPr lang="ru-RU" dirty="0">
                <a:solidFill>
                  <a:srgbClr val="002060"/>
                </a:solidFill>
              </a:rPr>
              <a:t>до выборов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Заканчивается </a:t>
            </a:r>
            <a:r>
              <a:rPr lang="ru-RU" b="1" dirty="0">
                <a:solidFill>
                  <a:srgbClr val="002060"/>
                </a:solidFill>
              </a:rPr>
              <a:t>в 24.00 часов дня</a:t>
            </a:r>
            <a:r>
              <a:rPr lang="ru-RU" dirty="0">
                <a:solidFill>
                  <a:srgbClr val="002060"/>
                </a:solidFill>
              </a:rPr>
              <a:t>, предшествующего дню выборов </a:t>
            </a:r>
          </a:p>
          <a:p>
            <a:pPr algn="just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1DAF969-C2AD-4473-93DC-F5F0551FF90D}"/>
              </a:ext>
            </a:extLst>
          </p:cNvPr>
          <p:cNvGrpSpPr/>
          <p:nvPr/>
        </p:nvGrpSpPr>
        <p:grpSpPr>
          <a:xfrm>
            <a:off x="1199610" y="191668"/>
            <a:ext cx="2213681" cy="1445346"/>
            <a:chOff x="617107" y="727352"/>
            <a:chExt cx="2213681" cy="1445346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5033A9F-45CA-4CD7-AB9A-855713679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07" y="727352"/>
              <a:ext cx="2043642" cy="1445346"/>
            </a:xfrm>
            <a:prstGeom prst="rect">
              <a:avLst/>
            </a:prstGeom>
          </p:spPr>
        </p:pic>
        <p:sp>
          <p:nvSpPr>
            <p:cNvPr id="28" name="Выноска: стрелка влево 27">
              <a:extLst>
                <a:ext uri="{FF2B5EF4-FFF2-40B4-BE49-F238E27FC236}">
                  <a16:creationId xmlns:a16="http://schemas.microsoft.com/office/drawing/2014/main" id="{AB6A70C2-4144-406A-9D38-7D0BD4026A3D}"/>
                </a:ext>
              </a:extLst>
            </p:cNvPr>
            <p:cNvSpPr/>
            <p:nvPr/>
          </p:nvSpPr>
          <p:spPr>
            <a:xfrm rot="10800000">
              <a:off x="2251668" y="1450025"/>
              <a:ext cx="579120" cy="385445"/>
            </a:xfrm>
            <a:prstGeom prst="leftArrowCallout">
              <a:avLst/>
            </a:prstGeom>
            <a:solidFill>
              <a:schemeClr val="bg1">
                <a:alpha val="0"/>
              </a:schemeClr>
            </a:solidFill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5880344-A0BD-4434-A366-023410590703}"/>
              </a:ext>
            </a:extLst>
          </p:cNvPr>
          <p:cNvSpPr/>
          <p:nvPr/>
        </p:nvSpPr>
        <p:spPr>
          <a:xfrm>
            <a:off x="1931901" y="2499491"/>
            <a:ext cx="10101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совместное присутствие граждан в заранее определенном месте </a:t>
            </a:r>
            <a:r>
              <a:rPr lang="ru-RU" dirty="0"/>
              <a:t>под открытым небом либо в помещении в установленное время, собравшихся </a:t>
            </a:r>
            <a:r>
              <a:rPr lang="ru-RU" b="1" dirty="0"/>
              <a:t>для коллективного обсуждения и решения вопросов, затрагивающих их интересы.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7B30ADA-88F6-4374-AA56-2945F9F28A72}"/>
              </a:ext>
            </a:extLst>
          </p:cNvPr>
          <p:cNvSpPr/>
          <p:nvPr/>
        </p:nvSpPr>
        <p:spPr>
          <a:xfrm>
            <a:off x="206166" y="1723323"/>
            <a:ext cx="11790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Закон Республики Беларусь 30 декабря 1997 г. N 114-З «О массовы</a:t>
            </a:r>
            <a:r>
              <a:rPr lang="ru-RU" sz="2400" dirty="0">
                <a:solidFill>
                  <a:srgbClr val="002060"/>
                </a:solidFill>
              </a:rPr>
              <a:t>х </a:t>
            </a:r>
            <a:r>
              <a:rPr lang="ru-RU" sz="2400" b="1" dirty="0">
                <a:solidFill>
                  <a:srgbClr val="002060"/>
                </a:solidFill>
              </a:rPr>
              <a:t>мероприятиях»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73E238-50CF-413B-8C29-FFFA81C66C62}"/>
              </a:ext>
            </a:extLst>
          </p:cNvPr>
          <p:cNvSpPr/>
          <p:nvPr/>
        </p:nvSpPr>
        <p:spPr>
          <a:xfrm>
            <a:off x="1931901" y="3548424"/>
            <a:ext cx="9848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массовое присутствие граждан в определенном месте под открытым небом, собравшихся для публичного обсуждения и выражения своего отношения </a:t>
            </a:r>
            <a:r>
              <a:rPr lang="ru-RU" dirty="0"/>
              <a:t>к действиям (бездействию) лиц и организаций, событиям общественно-политической жизни, а также для решения вопросов, затрагивающих их интересы.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F6E08B-1522-4E1B-B751-DEC3C84D13E5}"/>
              </a:ext>
            </a:extLst>
          </p:cNvPr>
          <p:cNvSpPr/>
          <p:nvPr/>
        </p:nvSpPr>
        <p:spPr>
          <a:xfrm>
            <a:off x="1931901" y="4748753"/>
            <a:ext cx="10101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публичное выражение гражданином или группой граждан общественно-политических, групповых, личных и иных интересов</a:t>
            </a:r>
            <a:r>
              <a:rPr lang="ru-RU" dirty="0"/>
              <a:t> с использованием или без использования плакатов, транспарантов и иных средств. К пикетированию приравнивается совместное массовое присутствие граждан в заранее определенном общественном месте (в том числе под открытым небом) в установленное время для совершения заранее определенного деяния, организованное (в том числе через глобальную компьютерную сеть Интернет или иные информационные сети) для публичного выражения своих общественно-политических интересов или протеста.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6D1ACD-B2D8-46D0-91AF-12B9D3DD1F7B}"/>
              </a:ext>
            </a:extLst>
          </p:cNvPr>
          <p:cNvSpPr/>
          <p:nvPr/>
        </p:nvSpPr>
        <p:spPr>
          <a:xfrm>
            <a:off x="586633" y="2522216"/>
            <a:ext cx="154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СОБРАНИЕ -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715B356-B0BC-4FD1-9772-59A4BB714F34}"/>
              </a:ext>
            </a:extLst>
          </p:cNvPr>
          <p:cNvSpPr/>
          <p:nvPr/>
        </p:nvSpPr>
        <p:spPr>
          <a:xfrm>
            <a:off x="825096" y="3561988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МИТИНГ -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48097E4-2087-4BA4-9CB9-2102A02F0969}"/>
              </a:ext>
            </a:extLst>
          </p:cNvPr>
          <p:cNvSpPr/>
          <p:nvPr/>
        </p:nvSpPr>
        <p:spPr>
          <a:xfrm>
            <a:off x="-45335" y="4748753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ПИКЕТИРОВНИЕ -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39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040859" y="191668"/>
            <a:ext cx="11151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Правовая основа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140920" y="1013300"/>
            <a:ext cx="81956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КОНСТИТУЦИЯ РЕСПУБЛИКИ БЕЛАРУСЬ от 15 марта 1994 г.</a:t>
            </a:r>
          </a:p>
          <a:p>
            <a:endParaRPr lang="ru-RU" dirty="0"/>
          </a:p>
          <a:p>
            <a:r>
              <a:rPr lang="ru-RU" dirty="0"/>
              <a:t>с изменениями и дополнениями, принятыми на </a:t>
            </a:r>
          </a:p>
          <a:p>
            <a:r>
              <a:rPr lang="ru-RU" dirty="0"/>
              <a:t>республиканских референдумах </a:t>
            </a:r>
          </a:p>
          <a:p>
            <a:endParaRPr lang="ru-RU" dirty="0"/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24 ноября 1996 г.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17 октября 2004 г.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27 февраля 2022 г.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dirty="0"/>
              <a:t> 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AD3F67-77A0-4817-9561-0272F11F5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866" y="4991504"/>
            <a:ext cx="1375601" cy="13756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BD8DE3-A645-4DC1-8192-13BB6BB5D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69" y="1947404"/>
            <a:ext cx="4951111" cy="320087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B9F3D3-EA83-4FF8-8B25-D7091354308A}"/>
              </a:ext>
            </a:extLst>
          </p:cNvPr>
          <p:cNvSpPr/>
          <p:nvPr/>
        </p:nvSpPr>
        <p:spPr>
          <a:xfrm>
            <a:off x="140919" y="3668262"/>
            <a:ext cx="6979727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ИЗБИРАТЕЛЬНЫЙ КОДЕКС РЕСПУБЛИКИ БЕЛАРУСЬ </a:t>
            </a:r>
          </a:p>
          <a:p>
            <a:endParaRPr lang="ru-RU" dirty="0"/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редакции Законов Республики Беларусь от 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04.07.2000 N 406-З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04.01.2003 N 183-З 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06.10.2006 N 166-З 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04.01.2010 N 99-З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08.11.2011 N 309-З 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25.11.2013 N 72-З 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04.06.2015 N 268-З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16.02.2023 N 252-З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1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270000" y="-16505"/>
            <a:ext cx="1092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Где можно узнать про кандидатов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и ознакомится с их избирательной программой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108817" y="1246791"/>
            <a:ext cx="480675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Кандидаты в депутаты в Палату представителей Национального собрания Республики Беларусь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65DC28-B0E7-4408-8A7E-184AD9354791}"/>
              </a:ext>
            </a:extLst>
          </p:cNvPr>
          <p:cNvSpPr/>
          <p:nvPr/>
        </p:nvSpPr>
        <p:spPr>
          <a:xfrm>
            <a:off x="5715537" y="1259438"/>
            <a:ext cx="63748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сайте администраций районов </a:t>
            </a:r>
            <a:r>
              <a:rPr lang="ru-RU" b="1" dirty="0" err="1">
                <a:solidFill>
                  <a:srgbClr val="006600"/>
                </a:solidFill>
              </a:rPr>
              <a:t>г.Минска</a:t>
            </a:r>
            <a:r>
              <a:rPr lang="ru-RU" b="1" dirty="0">
                <a:solidFill>
                  <a:srgbClr val="006600"/>
                </a:solidFill>
              </a:rPr>
              <a:t> и Минского горисполкома в специальной рубрике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В печатном СМИ, определенном ЦИК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телевидении и радио в специально отведенное эфирное время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информационных стендах на территории избирательных участков в местах, определенных Мингорисполкомом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агитационных мероприятиях кандидата, его доверенных лиц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2501B9-50DE-49CF-AE27-63307BEB74DC}"/>
              </a:ext>
            </a:extLst>
          </p:cNvPr>
          <p:cNvSpPr/>
          <p:nvPr/>
        </p:nvSpPr>
        <p:spPr>
          <a:xfrm>
            <a:off x="613004" y="5111650"/>
            <a:ext cx="37983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Кандидаты в депутаты в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Минский городской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депутатов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487B809-6568-4C0C-AA41-4C3830F4D60E}"/>
              </a:ext>
            </a:extLst>
          </p:cNvPr>
          <p:cNvSpPr/>
          <p:nvPr/>
        </p:nvSpPr>
        <p:spPr>
          <a:xfrm>
            <a:off x="5334247" y="4768091"/>
            <a:ext cx="67561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На сайте администраций районов </a:t>
            </a:r>
            <a:r>
              <a:rPr lang="ru-RU" b="1" dirty="0" err="1">
                <a:solidFill>
                  <a:srgbClr val="0070C0"/>
                </a:solidFill>
              </a:rPr>
              <a:t>г.Минска</a:t>
            </a:r>
            <a:r>
              <a:rPr lang="ru-RU" b="1" dirty="0">
                <a:solidFill>
                  <a:srgbClr val="0070C0"/>
                </a:solidFill>
              </a:rPr>
              <a:t> и Минского горисполкома в специальной рубрике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На информационных стендах на территории избирательных участков в местах, определенных Мингорисполкомом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На агитационных мероприятиях кандидата и его доверенных лиц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74852E3-B0EE-4619-94EB-CF28260A6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0" y="3057487"/>
            <a:ext cx="2917498" cy="1936238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A8F5B88-78D7-4DF2-AD13-BFD634DD09C1}"/>
              </a:ext>
            </a:extLst>
          </p:cNvPr>
          <p:cNvGrpSpPr/>
          <p:nvPr/>
        </p:nvGrpSpPr>
        <p:grpSpPr>
          <a:xfrm>
            <a:off x="4631877" y="1716853"/>
            <a:ext cx="994597" cy="752646"/>
            <a:chOff x="4619341" y="2433684"/>
            <a:chExt cx="994597" cy="752646"/>
          </a:xfrm>
        </p:grpSpPr>
        <p:sp>
          <p:nvSpPr>
            <p:cNvPr id="13" name="Стрелка: штриховая вправо 12">
              <a:extLst>
                <a:ext uri="{FF2B5EF4-FFF2-40B4-BE49-F238E27FC236}">
                  <a16:creationId xmlns:a16="http://schemas.microsoft.com/office/drawing/2014/main" id="{F2103241-5D46-42D7-9FBD-674FF173166C}"/>
                </a:ext>
              </a:extLst>
            </p:cNvPr>
            <p:cNvSpPr/>
            <p:nvPr/>
          </p:nvSpPr>
          <p:spPr>
            <a:xfrm>
              <a:off x="4619341" y="2433684"/>
              <a:ext cx="994597" cy="752646"/>
            </a:xfrm>
            <a:prstGeom prst="striped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2B271C3-EA5F-417D-84A4-888FC1F4B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14" y="2675313"/>
              <a:ext cx="343311" cy="34359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AFD749A-31B3-42A3-AE25-8DA257BED7A6}"/>
              </a:ext>
            </a:extLst>
          </p:cNvPr>
          <p:cNvGrpSpPr/>
          <p:nvPr/>
        </p:nvGrpSpPr>
        <p:grpSpPr>
          <a:xfrm>
            <a:off x="4339649" y="5381658"/>
            <a:ext cx="994597" cy="752646"/>
            <a:chOff x="3472558" y="5077828"/>
            <a:chExt cx="994597" cy="752646"/>
          </a:xfrm>
        </p:grpSpPr>
        <p:sp>
          <p:nvSpPr>
            <p:cNvPr id="17" name="Стрелка: штриховая вправо 16">
              <a:extLst>
                <a:ext uri="{FF2B5EF4-FFF2-40B4-BE49-F238E27FC236}">
                  <a16:creationId xmlns:a16="http://schemas.microsoft.com/office/drawing/2014/main" id="{59CCCE52-4139-467F-AFC1-3E0FACC6B9A2}"/>
                </a:ext>
              </a:extLst>
            </p:cNvPr>
            <p:cNvSpPr/>
            <p:nvPr/>
          </p:nvSpPr>
          <p:spPr>
            <a:xfrm>
              <a:off x="3472558" y="5077828"/>
              <a:ext cx="994597" cy="752646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756C6EA-1BDC-4AD6-897A-C0EA61E0C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688" y="5315569"/>
              <a:ext cx="317529" cy="301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34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188E90-AF7F-4F01-94A6-61C5001EEC56}"/>
              </a:ext>
            </a:extLst>
          </p:cNvPr>
          <p:cNvSpPr/>
          <p:nvPr/>
        </p:nvSpPr>
        <p:spPr>
          <a:xfrm>
            <a:off x="124032" y="1193025"/>
            <a:ext cx="6964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Встречи кандидатов </a:t>
            </a:r>
            <a:r>
              <a:rPr lang="ru-RU" sz="1600" dirty="0"/>
              <a:t>в Президенты Республики Беларусь, в депутаты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своими избирателями на собраниях </a:t>
            </a:r>
            <a:r>
              <a:rPr lang="ru-RU" sz="1600" dirty="0"/>
              <a:t>или в другой удобной для избирателей форме</a:t>
            </a:r>
            <a:endParaRPr lang="ru-RU" sz="1600" i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A7EC1-F6BD-466D-A817-DBF8619E2C6D}"/>
              </a:ext>
            </a:extLst>
          </p:cNvPr>
          <p:cNvSpPr/>
          <p:nvPr/>
        </p:nvSpPr>
        <p:spPr>
          <a:xfrm>
            <a:off x="1074534" y="-36752"/>
            <a:ext cx="111174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Массовые мероприятия в период избирательных кампаний</a:t>
            </a:r>
            <a:endParaRPr lang="ru-RU" sz="3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874FB5-A107-4572-A3F8-AA158F044827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5228971-0C3E-4B51-847B-91CAA8C9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ADFA9B-F7EE-4426-829E-A789BC4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Стрелка: штриховая вправо 10">
            <a:extLst>
              <a:ext uri="{FF2B5EF4-FFF2-40B4-BE49-F238E27FC236}">
                <a16:creationId xmlns:a16="http://schemas.microsoft.com/office/drawing/2014/main" id="{F5A8F76D-8142-4733-864C-7675F1D6A961}"/>
              </a:ext>
            </a:extLst>
          </p:cNvPr>
          <p:cNvSpPr/>
          <p:nvPr/>
        </p:nvSpPr>
        <p:spPr>
          <a:xfrm>
            <a:off x="6761551" y="1137203"/>
            <a:ext cx="872233" cy="140440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36DC218-0342-4823-9BD9-A9EE92731E5D}"/>
              </a:ext>
            </a:extLst>
          </p:cNvPr>
          <p:cNvSpPr/>
          <p:nvPr/>
        </p:nvSpPr>
        <p:spPr>
          <a:xfrm>
            <a:off x="7663342" y="1367409"/>
            <a:ext cx="449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 определяются Минским горисполкомом по согласованию с территориальными комиссиями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AD97A25-2A85-46DC-99B5-82B54670F4B7}"/>
              </a:ext>
            </a:extLst>
          </p:cNvPr>
          <p:cNvSpPr/>
          <p:nvPr/>
        </p:nvSpPr>
        <p:spPr>
          <a:xfrm>
            <a:off x="124032" y="2094546"/>
            <a:ext cx="657633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Предвыборные собрания, организуемые избирателями</a:t>
            </a:r>
            <a:endParaRPr lang="ru-RU" sz="1600" b="1" i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6EDC40-EE4B-403A-BA12-389E6F7A6403}"/>
              </a:ext>
            </a:extLst>
          </p:cNvPr>
          <p:cNvSpPr/>
          <p:nvPr/>
        </p:nvSpPr>
        <p:spPr>
          <a:xfrm>
            <a:off x="1313234" y="2364627"/>
            <a:ext cx="10878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45 Избирательного кодекса</a:t>
            </a:r>
          </a:p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о предоставлении помещений подаются кандидатами, доверенными лицами кандидатов, избирателями в соответствующие территориальные, окружные избирательные комиссии не позднее чем за два дня. Помещения предоставляются бесплатно в порядке очередности поступления заявлений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805C8E-4BAB-41E4-B9BC-5344FCFD18B9}"/>
              </a:ext>
            </a:extLst>
          </p:cNvPr>
          <p:cNvSpPr/>
          <p:nvPr/>
        </p:nvSpPr>
        <p:spPr>
          <a:xfrm>
            <a:off x="124032" y="3351459"/>
            <a:ext cx="7385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Массовые мероприятия (собрания вне помещений, митинги, пикетирование), проводимые кандидатами </a:t>
            </a:r>
            <a:r>
              <a:rPr lang="ru-RU" sz="1600" dirty="0"/>
              <a:t>в Президенты Республики Беларусь, в депутатами, их доверенными лицами в порядке, определенном статьей 45-1 Избирательного Кодекса, с целью осуществления предвыборной агитации. Могут проводиться с 8.00 до 22.00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BB61094-27F2-4166-93D0-913260F16096}"/>
              </a:ext>
            </a:extLst>
          </p:cNvPr>
          <p:cNvSpPr/>
          <p:nvPr/>
        </p:nvSpPr>
        <p:spPr>
          <a:xfrm>
            <a:off x="7843014" y="3565418"/>
            <a:ext cx="4337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определяются Минским горисполкомом по согласованию с территориальными комиссиями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106C55-F27E-445D-97F3-671EAD462508}"/>
              </a:ext>
            </a:extLst>
          </p:cNvPr>
          <p:cNvSpPr/>
          <p:nvPr/>
        </p:nvSpPr>
        <p:spPr>
          <a:xfrm>
            <a:off x="1313234" y="4696902"/>
            <a:ext cx="108674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45-1 Избирательного кодекса</a:t>
            </a:r>
          </a:p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Письменное уведомление в Мингорисполком не позднее чем за два дня. Одно уведомление может содержать сообщение об одном массовом мероприятии. Если на указанное место и время уже поступило уведомление, то в срок не позднее чем на следующий день после получения заявителю доводятся предложение об изменении места и (или) времени проведения массового мероприятия.</a:t>
            </a:r>
          </a:p>
        </p:txBody>
      </p:sp>
      <p:sp>
        <p:nvSpPr>
          <p:cNvPr id="18" name="Стрелка: штриховая вправо 17">
            <a:extLst>
              <a:ext uri="{FF2B5EF4-FFF2-40B4-BE49-F238E27FC236}">
                <a16:creationId xmlns:a16="http://schemas.microsoft.com/office/drawing/2014/main" id="{CF958BB4-9FB2-4534-9A38-B813AEC38CCF}"/>
              </a:ext>
            </a:extLst>
          </p:cNvPr>
          <p:cNvSpPr/>
          <p:nvPr/>
        </p:nvSpPr>
        <p:spPr>
          <a:xfrm>
            <a:off x="7374650" y="3783441"/>
            <a:ext cx="518269" cy="46166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19A8F4-DC37-4764-91E0-FDC9AD74F5A0}"/>
              </a:ext>
            </a:extLst>
          </p:cNvPr>
          <p:cNvSpPr/>
          <p:nvPr/>
        </p:nvSpPr>
        <p:spPr>
          <a:xfrm>
            <a:off x="124032" y="5888457"/>
            <a:ext cx="7557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Массовые мероприятия, целью которых является осуществление </a:t>
            </a:r>
            <a:r>
              <a:rPr lang="ru-RU" sz="1600" dirty="0"/>
              <a:t>предвыборной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агитации</a:t>
            </a:r>
            <a:r>
              <a:rPr lang="ru-RU" sz="1600" dirty="0"/>
              <a:t>, агитации по референдуму, отзыву депутата, проводимых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1600" dirty="0"/>
              <a:t> кандидатами, их доверенными лицами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3576F63-6350-4FE6-82F3-66361C28603F}"/>
              </a:ext>
            </a:extLst>
          </p:cNvPr>
          <p:cNvSpPr/>
          <p:nvPr/>
        </p:nvSpPr>
        <p:spPr>
          <a:xfrm>
            <a:off x="7935028" y="5856583"/>
            <a:ext cx="4337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в соответствии с Законом «О массовых мероприятиях»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id="{37E594DA-13E4-4269-834E-B9A9B39B8D8F}"/>
              </a:ext>
            </a:extLst>
          </p:cNvPr>
          <p:cNvSpPr/>
          <p:nvPr/>
        </p:nvSpPr>
        <p:spPr>
          <a:xfrm>
            <a:off x="6700362" y="6073122"/>
            <a:ext cx="1192557" cy="461665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802625-6301-4E68-98F9-2793A439EC27}"/>
              </a:ext>
            </a:extLst>
          </p:cNvPr>
          <p:cNvSpPr/>
          <p:nvPr/>
        </p:nvSpPr>
        <p:spPr>
          <a:xfrm>
            <a:off x="124031" y="687548"/>
            <a:ext cx="7103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подписей в поддержку выдвижения кандидатов </a:t>
            </a:r>
            <a:endParaRPr lang="ru-RU" i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Стрелка: штриховая вправо 20">
            <a:extLst>
              <a:ext uri="{FF2B5EF4-FFF2-40B4-BE49-F238E27FC236}">
                <a16:creationId xmlns:a16="http://schemas.microsoft.com/office/drawing/2014/main" id="{25BE79FE-B98B-49EA-85E0-3AE6EB123A3D}"/>
              </a:ext>
            </a:extLst>
          </p:cNvPr>
          <p:cNvSpPr/>
          <p:nvPr/>
        </p:nvSpPr>
        <p:spPr>
          <a:xfrm>
            <a:off x="5998095" y="716378"/>
            <a:ext cx="1635689" cy="3372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7E1A4B7-7F66-4039-AC4D-3E9D938FAEC5}"/>
              </a:ext>
            </a:extLst>
          </p:cNvPr>
          <p:cNvSpPr/>
          <p:nvPr/>
        </p:nvSpPr>
        <p:spPr>
          <a:xfrm>
            <a:off x="7681595" y="534685"/>
            <a:ext cx="449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проводить в местах, определенных Мингорисполкомом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906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188E90-AF7F-4F01-94A6-61C5001EEC56}"/>
              </a:ext>
            </a:extLst>
          </p:cNvPr>
          <p:cNvSpPr/>
          <p:nvPr/>
        </p:nvSpPr>
        <p:spPr>
          <a:xfrm>
            <a:off x="228060" y="1660700"/>
            <a:ext cx="11735879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установленного порядка организации или проведения </a:t>
            </a:r>
            <a:r>
              <a:rPr lang="ru-RU" sz="2200" dirty="0"/>
              <a:t>собрания, митинга, уличного шествия, демонстрации, пикетирования, иного массового мероприятия, а равно публичные призывы к организации или проведению собрания, митинга, уличного шествия, демонстрации, пикетирования, иного массового мероприятия с нарушением установленного порядка их организации или проведения,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совершенные организатором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A7EC1-F6BD-466D-A817-DBF8619E2C6D}"/>
              </a:ext>
            </a:extLst>
          </p:cNvPr>
          <p:cNvSpPr/>
          <p:nvPr/>
        </p:nvSpPr>
        <p:spPr>
          <a:xfrm>
            <a:off x="499991" y="123968"/>
            <a:ext cx="115927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Ответственность за нарушение порядка </a:t>
            </a:r>
          </a:p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организации и проведения массовых мероприятий 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874FB5-A107-4572-A3F8-AA158F044827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5228971-0C3E-4B51-847B-91CAA8C9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ADFA9B-F7EE-4426-829E-A789BC4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F2364A-1CBE-4B4D-AC89-9FDC97DBFDC6}"/>
              </a:ext>
            </a:extLst>
          </p:cNvPr>
          <p:cNvSpPr/>
          <p:nvPr/>
        </p:nvSpPr>
        <p:spPr>
          <a:xfrm>
            <a:off x="499991" y="3802289"/>
            <a:ext cx="671360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/>
              <a:t>Пункт 2 статьи 24.23 Кодекса Республики Беларусь об административных правонарушениях </a:t>
            </a:r>
          </a:p>
          <a:p>
            <a:endParaRPr lang="ru-RU" sz="2200" dirty="0"/>
          </a:p>
          <a:p>
            <a:r>
              <a:rPr lang="ru-RU" sz="2200" dirty="0"/>
              <a:t>Органы внутренних дел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612F07-2274-4177-9F32-C5BBFB2A6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19" y="3616959"/>
            <a:ext cx="4197985" cy="23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1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188E90-AF7F-4F01-94A6-61C5001EEC56}"/>
              </a:ext>
            </a:extLst>
          </p:cNvPr>
          <p:cNvSpPr/>
          <p:nvPr/>
        </p:nvSpPr>
        <p:spPr>
          <a:xfrm>
            <a:off x="242761" y="1607352"/>
            <a:ext cx="10750359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 и проведение мероприятия лицом, не включенным в реестр организаторов </a:t>
            </a:r>
            <a:r>
              <a:rPr lang="ru-RU" sz="2200" dirty="0">
                <a:ln w="0"/>
              </a:rPr>
              <a:t>культурно-зрелищных мероприятий (запрещенная предпринимательская деятельность). </a:t>
            </a:r>
            <a:r>
              <a:rPr lang="ru-RU" sz="2200" i="1" dirty="0">
                <a:ln w="0"/>
              </a:rPr>
              <a:t>Исключение могут составить мероприятия, проводимые для сотрудников</a:t>
            </a:r>
          </a:p>
          <a:p>
            <a:pPr marL="893763" indent="-3508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Часть 3 статьи 13.3 Кодекса об административных правонарушениях </a:t>
            </a:r>
          </a:p>
          <a:p>
            <a:pPr marL="542925">
              <a:spcBef>
                <a:spcPts val="1200"/>
              </a:spcBef>
            </a:pPr>
            <a:r>
              <a:rPr lang="ru-RU" dirty="0"/>
              <a:t>Органы внутренних дел, Комитет государственного контроля, налоговые органы, органы Министерства финансов, финансовых управлений (отделов) местных исполнительных и распорядительных органов, органы государственной безопасности) 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A7EC1-F6BD-466D-A817-DBF8619E2C6D}"/>
              </a:ext>
            </a:extLst>
          </p:cNvPr>
          <p:cNvSpPr/>
          <p:nvPr/>
        </p:nvSpPr>
        <p:spPr>
          <a:xfrm>
            <a:off x="499991" y="123968"/>
            <a:ext cx="115927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Ответственность за нарушение порядка </a:t>
            </a:r>
          </a:p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организации и проведения </a:t>
            </a:r>
          </a:p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культурно-зрелищных мероприятий 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874FB5-A107-4572-A3F8-AA158F044827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5228971-0C3E-4B51-847B-91CAA8C9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ADFA9B-F7EE-4426-829E-A789BC4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52AED6F-580C-4A74-B862-2D9221A67F8C}"/>
              </a:ext>
            </a:extLst>
          </p:cNvPr>
          <p:cNvSpPr/>
          <p:nvPr/>
        </p:nvSpPr>
        <p:spPr>
          <a:xfrm>
            <a:off x="324041" y="4592785"/>
            <a:ext cx="841339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Отсутствие свидетельства на право организации и проведения культурно-зрелищного мероприятия</a:t>
            </a:r>
          </a:p>
          <a:p>
            <a:pPr marL="893763" indent="-3508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Статьи 13.26 Кодекса об административных правонарушениях </a:t>
            </a:r>
          </a:p>
          <a:p>
            <a:pPr marL="542925">
              <a:spcBef>
                <a:spcPts val="1200"/>
              </a:spcBef>
            </a:pPr>
            <a:r>
              <a:rPr lang="ru-RU" dirty="0"/>
              <a:t>Комитет государственного контроля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7329FE-420F-4E33-B132-E75777487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33" y="4731283"/>
            <a:ext cx="3201646" cy="17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72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A7EC1-F6BD-466D-A817-DBF8619E2C6D}"/>
              </a:ext>
            </a:extLst>
          </p:cNvPr>
          <p:cNvSpPr/>
          <p:nvPr/>
        </p:nvSpPr>
        <p:spPr>
          <a:xfrm>
            <a:off x="1040860" y="163451"/>
            <a:ext cx="10865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нарушение законодательства и влечет ответственность 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874FB5-A107-4572-A3F8-AA158F044827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5228971-0C3E-4B51-847B-91CAA8C9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ADFA9B-F7EE-4426-829E-A789BC4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F2364A-1CBE-4B4D-AC89-9FDC97DBFDC6}"/>
              </a:ext>
            </a:extLst>
          </p:cNvPr>
          <p:cNvSpPr/>
          <p:nvPr/>
        </p:nvSpPr>
        <p:spPr>
          <a:xfrm>
            <a:off x="193766" y="994856"/>
            <a:ext cx="1180446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Реабилитация нацизма (ст. 130-1)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Нарушение законодательства о СМИ (ст. 198-1)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Незаконные действия в отношении информации о частной жизни и персональных данных (ст. 203-1)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Несоблюдение мер защиты персональных данных (ст. 203-2)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Массовые беспорядки (ст. 293)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Осквернение сооружений и порча имущества ( ст. 341)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Пропаганда или публичное демонстрирование, изготовление, распространение нацистской символики и атрибутики (ст. 341-1)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Организация и подготовка действий, грубо нарушающих общественный порядок, либо активное участие в них (ст. 342)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Неоднократное нарушение порядка организации или проведения массовых мероприятий (ст. 342-2)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Призывы к мерам ограничительного характера (санкциям), иным действиям, направленным на причинение вреда национальной безопасности Республики Беларусь (ст. 361)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Публикации призывов к организации или проведению незаконных собрания, митинга, уличного шествия, демонстрации, пикетирования либо вовлечение к участию в них (ст. 369-З)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845EF6-2B5F-479F-B0A5-7BDA5A1A6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12" y="770251"/>
            <a:ext cx="2303756" cy="12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24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-81280" y="37355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47359E-5EA5-46B6-8A62-41E4BF4C8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23" y="1355134"/>
            <a:ext cx="8823354" cy="49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0" y="80649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5197812" y="1690083"/>
            <a:ext cx="66638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неотъемлемое и исключительное право государства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 и независимо </a:t>
            </a:r>
          </a:p>
          <a:p>
            <a:pPr algn="ctr"/>
            <a:r>
              <a:rPr lang="ru-RU" sz="2200" dirty="0"/>
              <a:t>организовывать и проводить выборы, </a:t>
            </a:r>
          </a:p>
          <a:p>
            <a:pPr algn="ctr"/>
            <a:r>
              <a:rPr lang="ru-RU" sz="2200" dirty="0"/>
              <a:t>референдумы в целях обеспечения реализации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полновластия народа и свободы его выбора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верховенстве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 Республики Беларусь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национального законодательства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200" dirty="0"/>
              <a:t>недопущения вмешательства в избирательный процесс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7AF781-0CC3-4CEA-85B5-37F9E054EAA7}"/>
              </a:ext>
            </a:extLst>
          </p:cNvPr>
          <p:cNvSpPr/>
          <p:nvPr/>
        </p:nvSpPr>
        <p:spPr>
          <a:xfrm>
            <a:off x="2" y="5405216"/>
            <a:ext cx="1219199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 новой Концепции национальной безопасности Республики Беларусь. </a:t>
            </a:r>
          </a:p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002060"/>
                </a:solidFill>
              </a:rPr>
              <a:t>Постановление Совета Безопасности Республики Беларусь от 06.03.2023 N 1 </a:t>
            </a:r>
          </a:p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002060"/>
                </a:solidFill>
              </a:rPr>
              <a:t>"О рассмотрении проекта новой Концепции национальной безопасности Республики Беларусь"</a:t>
            </a:r>
            <a:endParaRPr lang="ru-RU" sz="2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47359E-5EA5-46B6-8A62-41E4BF4C8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0" y="1969703"/>
            <a:ext cx="4740247" cy="26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9ACA2A-D1B3-4075-A9C0-F671BB5EC3E3}"/>
              </a:ext>
            </a:extLst>
          </p:cNvPr>
          <p:cNvSpPr/>
          <p:nvPr/>
        </p:nvSpPr>
        <p:spPr>
          <a:xfrm>
            <a:off x="0" y="2832623"/>
            <a:ext cx="1081589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</a:rPr>
              <a:t>гражданин Республики Беларусь </a:t>
            </a:r>
            <a:r>
              <a:rPr lang="ru-RU" sz="2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рождению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</a:p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/>
              <a:t>не моложе 40 лет, </a:t>
            </a:r>
          </a:p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/>
              <a:t>обладающий избирательным правом</a:t>
            </a:r>
          </a:p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/>
              <a:t>постоянно </a:t>
            </a:r>
            <a:r>
              <a:rPr lang="ru-RU" sz="2200" b="1" dirty="0">
                <a:solidFill>
                  <a:srgbClr val="002060"/>
                </a:solidFill>
              </a:rPr>
              <a:t>проживающий в Республике Беларусь не менее 20 лет</a:t>
            </a:r>
            <a:r>
              <a:rPr lang="ru-RU" sz="2200" dirty="0"/>
              <a:t> непосредственно перед выборами, </a:t>
            </a:r>
          </a:p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</a:rPr>
              <a:t>не имеющий и не имевший ранее гражданства иностранного государства либо вида на жительство или иного документа иностранного государства, дающего право на льготы и другие преимущества.</a:t>
            </a:r>
          </a:p>
          <a:p>
            <a:pPr marL="10795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47F0F7-064D-4471-A5AD-0307388FE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69" y="1388438"/>
            <a:ext cx="4909943" cy="275904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ED0274-6090-4DB8-8A90-3B01C8648E3C}"/>
              </a:ext>
            </a:extLst>
          </p:cNvPr>
          <p:cNvSpPr/>
          <p:nvPr/>
        </p:nvSpPr>
        <p:spPr>
          <a:xfrm>
            <a:off x="149156" y="1266521"/>
            <a:ext cx="68742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000" b="1" dirty="0"/>
              <a:t>Президентом Республики Беларусь </a:t>
            </a:r>
          </a:p>
          <a:p>
            <a:pPr marL="447675" algn="just"/>
            <a:r>
              <a:rPr lang="ru-RU" sz="3000" b="1" dirty="0"/>
              <a:t>может быть избран </a:t>
            </a:r>
          </a:p>
        </p:txBody>
      </p:sp>
    </p:spTree>
    <p:extLst>
      <p:ext uri="{BB962C8B-B14F-4D97-AF65-F5344CB8AC3E}">
        <p14:creationId xmlns:p14="http://schemas.microsoft.com/office/powerpoint/2010/main" val="356524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7E46A7-5B34-42EE-8706-4AF19E413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35" y="3936651"/>
            <a:ext cx="2374258" cy="197897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50389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102214" y="696720"/>
            <a:ext cx="11987570" cy="712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могут быть выдвинуты кандидатами</a:t>
            </a:r>
            <a:endParaRPr lang="ru-RU" sz="2600" dirty="0"/>
          </a:p>
          <a:p>
            <a:pPr marL="630238">
              <a:spcBef>
                <a:spcPts val="1200"/>
              </a:spcBef>
            </a:pPr>
            <a:r>
              <a:rPr lang="ru-RU" sz="1600" b="1" dirty="0"/>
              <a:t>в Президенты Республики Беларусь, </a:t>
            </a:r>
          </a:p>
          <a:p>
            <a:pPr marL="630238">
              <a:spcBef>
                <a:spcPts val="1200"/>
              </a:spcBef>
            </a:pPr>
            <a:r>
              <a:rPr lang="ru-RU" sz="1600" b="1" dirty="0"/>
              <a:t>в депутаты Палаты представителей Национального собрания Республики Беларусь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не являющиеся гражданами Республики Беларусь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имеющие гражданство (подданство) иностранного государства, 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имеющие иной документ иностранного государства предоставляющий им льготы  и преимущества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граждане, в отношении которых имеются вступивший в законную силу обвинительный приговор суда</a:t>
            </a:r>
          </a:p>
          <a:p>
            <a:pPr marL="538163" indent="92075">
              <a:spcBef>
                <a:spcPts val="3000"/>
              </a:spcBef>
            </a:pPr>
            <a:r>
              <a:rPr lang="ru-RU" sz="1600" b="1" dirty="0"/>
              <a:t>в депутаты Минского городского Совета депутатов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не являющиеся гражданами Республики Беларусь 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граждане, имеющие неснятую или непогашенную судимость</a:t>
            </a:r>
          </a:p>
          <a:p>
            <a:pPr marL="447675" indent="182563">
              <a:spcBef>
                <a:spcPts val="1200"/>
              </a:spcBef>
            </a:pPr>
            <a:r>
              <a:rPr lang="ru-RU" sz="1600" b="1" dirty="0"/>
              <a:t>в делегаты Всебелорусского народного собрания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не являющиеся гражданами Республики Беларусь 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граждане, имеющие неснятую или непогашенную судимость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имеющие гражданство (подданство) иностранного государства, 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имеющие иной документ иностранного государства предоставляющий им льготы  и преимущества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ru-RU" sz="1600" dirty="0"/>
          </a:p>
          <a:p>
            <a:pPr marL="447675">
              <a:spcBef>
                <a:spcPts val="1200"/>
              </a:spcBef>
            </a:pPr>
            <a:endParaRPr lang="ru-RU" sz="16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4E4B48-27C1-43B8-93AC-5AD2205EA170}"/>
              </a:ext>
            </a:extLst>
          </p:cNvPr>
          <p:cNvSpPr/>
          <p:nvPr/>
        </p:nvSpPr>
        <p:spPr>
          <a:xfrm>
            <a:off x="380460" y="7131589"/>
            <a:ext cx="114310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имеют права избирать и быть избранными </a:t>
            </a:r>
          </a:p>
          <a:p>
            <a:pPr marL="1879600" indent="-3556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граждане, признанные судом недееспособными</a:t>
            </a:r>
          </a:p>
          <a:p>
            <a:pPr marL="1879600" indent="-3556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лица, содержащиеся по приговору суда в местах лишения свободы</a:t>
            </a:r>
            <a:endParaRPr lang="ru-RU" sz="2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884177-1286-4D2F-BBE0-2B16C4B03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35" y="738280"/>
            <a:ext cx="2269023" cy="2023968"/>
          </a:xfrm>
          <a:prstGeom prst="rect">
            <a:avLst/>
          </a:prstGeom>
        </p:spPr>
      </p:pic>
      <p:sp>
        <p:nvSpPr>
          <p:cNvPr id="14" name="Символ &quot;Запрещено&quot; 13">
            <a:extLst>
              <a:ext uri="{FF2B5EF4-FFF2-40B4-BE49-F238E27FC236}">
                <a16:creationId xmlns:a16="http://schemas.microsoft.com/office/drawing/2014/main" id="{65338439-882E-41A8-80AC-3DB8F9935443}"/>
              </a:ext>
            </a:extLst>
          </p:cNvPr>
          <p:cNvSpPr/>
          <p:nvPr/>
        </p:nvSpPr>
        <p:spPr>
          <a:xfrm>
            <a:off x="9432033" y="696720"/>
            <a:ext cx="2144737" cy="2023968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имвол &quot;Запрещено&quot; 16">
            <a:extLst>
              <a:ext uri="{FF2B5EF4-FFF2-40B4-BE49-F238E27FC236}">
                <a16:creationId xmlns:a16="http://schemas.microsoft.com/office/drawing/2014/main" id="{6D698C28-5CF4-46B6-A79B-EC29CD133C52}"/>
              </a:ext>
            </a:extLst>
          </p:cNvPr>
          <p:cNvSpPr/>
          <p:nvPr/>
        </p:nvSpPr>
        <p:spPr>
          <a:xfrm>
            <a:off x="9494177" y="3923379"/>
            <a:ext cx="2144737" cy="2023968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8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05896" y="76299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4E4B48-27C1-43B8-93AC-5AD2205EA170}"/>
              </a:ext>
            </a:extLst>
          </p:cNvPr>
          <p:cNvSpPr/>
          <p:nvPr/>
        </p:nvSpPr>
        <p:spPr>
          <a:xfrm>
            <a:off x="163419" y="1196695"/>
            <a:ext cx="114310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имеют права избирать и быть избранными </a:t>
            </a:r>
          </a:p>
          <a:p>
            <a:pPr marL="1879600" indent="-3556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граждане, признанные судом недееспособными</a:t>
            </a:r>
          </a:p>
          <a:p>
            <a:pPr marL="1879600" indent="-3556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лица, содержащиеся по приговору суда в местах лишения свободы</a:t>
            </a:r>
            <a:endParaRPr lang="ru-RU" sz="22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21CB39-EEA3-4892-AB4F-0B7E3C78A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59" y="3429001"/>
            <a:ext cx="4732902" cy="2758440"/>
          </a:xfrm>
          <a:prstGeom prst="rect">
            <a:avLst/>
          </a:prstGeom>
        </p:spPr>
      </p:pic>
      <p:sp>
        <p:nvSpPr>
          <p:cNvPr id="14" name="Символ &quot;Запрещено&quot; 13">
            <a:extLst>
              <a:ext uri="{FF2B5EF4-FFF2-40B4-BE49-F238E27FC236}">
                <a16:creationId xmlns:a16="http://schemas.microsoft.com/office/drawing/2014/main" id="{65338439-882E-41A8-80AC-3DB8F9935443}"/>
              </a:ext>
            </a:extLst>
          </p:cNvPr>
          <p:cNvSpPr/>
          <p:nvPr/>
        </p:nvSpPr>
        <p:spPr>
          <a:xfrm>
            <a:off x="7973741" y="3766097"/>
            <a:ext cx="2144737" cy="2023968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D7844A-A3E2-4F11-9E2C-4068FECD0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8" y="3452867"/>
            <a:ext cx="4511718" cy="2734573"/>
          </a:xfrm>
          <a:prstGeom prst="rect">
            <a:avLst/>
          </a:prstGeom>
        </p:spPr>
      </p:pic>
      <p:sp>
        <p:nvSpPr>
          <p:cNvPr id="16" name="Символ &quot;Запрещено&quot; 15">
            <a:extLst>
              <a:ext uri="{FF2B5EF4-FFF2-40B4-BE49-F238E27FC236}">
                <a16:creationId xmlns:a16="http://schemas.microsoft.com/office/drawing/2014/main" id="{087436AE-D579-4077-92A1-41C9FF4C6A05}"/>
              </a:ext>
            </a:extLst>
          </p:cNvPr>
          <p:cNvSpPr/>
          <p:nvPr/>
        </p:nvSpPr>
        <p:spPr>
          <a:xfrm>
            <a:off x="2073522" y="3766097"/>
            <a:ext cx="2144737" cy="2023968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0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3107987" y="1344370"/>
            <a:ext cx="8681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200" b="1" dirty="0"/>
              <a:t>вносить</a:t>
            </a:r>
            <a:r>
              <a:rPr lang="ru-RU" sz="2200" dirty="0"/>
              <a:t> </a:t>
            </a:r>
            <a:r>
              <a:rPr lang="ru-RU" sz="2200" b="1" dirty="0"/>
              <a:t>пожертвования в избирательные фонды </a:t>
            </a:r>
            <a:r>
              <a:rPr lang="ru-RU" sz="2200" dirty="0"/>
              <a:t>лиц, выдвигаемых кандидатами в Президенты Республики Беларусь, в депутаты</a:t>
            </a:r>
          </a:p>
          <a:p>
            <a:pPr marL="1343025" indent="-447675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иностранным государствам и организациям, </a:t>
            </a:r>
          </a:p>
          <a:p>
            <a:pPr marL="1343025" indent="-447675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иностранным гражданам и лицам без гражданства,</a:t>
            </a:r>
          </a:p>
          <a:p>
            <a:pPr marL="1343025" indent="-447675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международным организациям, </a:t>
            </a:r>
          </a:p>
          <a:p>
            <a:pPr marL="1343025" indent="-447675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организациям, получавшим иностранную безвозмездную помощь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025B83-562A-42E4-B360-7C3525A9A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2" y="2278262"/>
            <a:ext cx="2935221" cy="22895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0E48B4-897F-4EAE-9A3B-3B8682BFF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34" y="5129116"/>
            <a:ext cx="2304189" cy="140411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4E4B48-27C1-43B8-93AC-5AD2205EA170}"/>
              </a:ext>
            </a:extLst>
          </p:cNvPr>
          <p:cNvSpPr/>
          <p:nvPr/>
        </p:nvSpPr>
        <p:spPr>
          <a:xfrm>
            <a:off x="164622" y="5074200"/>
            <a:ext cx="9782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200" b="1" dirty="0"/>
              <a:t>осуществлять агитацию </a:t>
            </a:r>
            <a:r>
              <a:rPr lang="ru-RU" sz="2200" dirty="0"/>
              <a:t>за кандидата в Президенты Республики Беларусь, в депутаты, оплачиваемую </a:t>
            </a:r>
            <a:r>
              <a:rPr lang="ru-RU" sz="2200" b="1" dirty="0"/>
              <a:t>из средств избирательных фондов других кандидатов.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EE927D-E939-42B2-BB93-7DFAAA3EE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2" y="1459850"/>
            <a:ext cx="2951507" cy="8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6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117391" y="1037045"/>
            <a:ext cx="11957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Нельзя проводить агитацию, в ходе которой осуществляется: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035517-577E-427B-BED1-8BEE03B51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65" y="1854033"/>
            <a:ext cx="5343727" cy="272143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B1CA95-2091-40FF-86BB-05CC279A335B}"/>
              </a:ext>
            </a:extLst>
          </p:cNvPr>
          <p:cNvSpPr/>
          <p:nvPr/>
        </p:nvSpPr>
        <p:spPr>
          <a:xfrm>
            <a:off x="185485" y="4738268"/>
            <a:ext cx="1116020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оскорбления и клевета в отношении должностных лиц Республики Беларусь, кандидатов в Президенты Республики Беларусь, в депутаты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призывы, побуждающие или имеющие своей целью побуждение к срыву, или отмене, или переносу срока выборов, референдума, назначенных в соответствии с законодательными актами.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453F3C-1EF3-4DBD-8376-F49147946869}"/>
              </a:ext>
            </a:extLst>
          </p:cNvPr>
          <p:cNvSpPr/>
          <p:nvPr/>
        </p:nvSpPr>
        <p:spPr>
          <a:xfrm>
            <a:off x="185485" y="2119732"/>
            <a:ext cx="6096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пропаганда войны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содержатся призывы к </a:t>
            </a:r>
          </a:p>
          <a:p>
            <a:pPr marL="9652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насильственному изменению конституционного строя</a:t>
            </a:r>
          </a:p>
          <a:p>
            <a:pPr marL="9652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нарушению территориальной целостности Республики Беларусь</a:t>
            </a:r>
            <a:endParaRPr lang="ru-RU" dirty="0"/>
          </a:p>
        </p:txBody>
      </p:sp>
      <p:sp>
        <p:nvSpPr>
          <p:cNvPr id="15" name="Символ &quot;Запрещено&quot; 14">
            <a:extLst>
              <a:ext uri="{FF2B5EF4-FFF2-40B4-BE49-F238E27FC236}">
                <a16:creationId xmlns:a16="http://schemas.microsoft.com/office/drawing/2014/main" id="{D23AF412-9C47-462F-AF78-77702D14EDB9}"/>
              </a:ext>
            </a:extLst>
          </p:cNvPr>
          <p:cNvSpPr/>
          <p:nvPr/>
        </p:nvSpPr>
        <p:spPr>
          <a:xfrm>
            <a:off x="7435720" y="1759311"/>
            <a:ext cx="2918297" cy="2915168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7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117391" y="1225579"/>
            <a:ext cx="11957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Избирательные участки за рубежом образовываться не будут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453F3C-1EF3-4DBD-8376-F49147946869}"/>
              </a:ext>
            </a:extLst>
          </p:cNvPr>
          <p:cNvSpPr/>
          <p:nvPr/>
        </p:nvSpPr>
        <p:spPr>
          <a:xfrm>
            <a:off x="2345881" y="1964058"/>
            <a:ext cx="796467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выборах 2020 г. за границей проголосовало </a:t>
            </a:r>
            <a:r>
              <a:rPr lang="ru-RU" b="1" dirty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0,3% избирателей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F5834-F16B-4DD5-A662-26A0EF2F1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43" y="2984724"/>
            <a:ext cx="4498225" cy="29933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448E66-EDD3-4432-9B0C-BC59545E8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2" y="2989381"/>
            <a:ext cx="4498225" cy="29988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3B6FF7-3914-4660-A23C-CE76C74D6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53628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8745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1435</TotalTime>
  <Words>2277</Words>
  <Application>Microsoft Office PowerPoint</Application>
  <PresentationFormat>Широкоэкранный</PresentationFormat>
  <Paragraphs>285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Corbel</vt:lpstr>
      <vt:lpstr>Gill Sans MT</vt:lpstr>
      <vt:lpstr>Wingdings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Шимкович Евгения Евгеньевна</dc:creator>
  <cp:lastModifiedBy>user</cp:lastModifiedBy>
  <cp:revision>151</cp:revision>
  <cp:lastPrinted>2023-10-17T06:47:46Z</cp:lastPrinted>
  <dcterms:created xsi:type="dcterms:W3CDTF">2022-09-28T20:23:27Z</dcterms:created>
  <dcterms:modified xsi:type="dcterms:W3CDTF">2023-11-21T07:09:46Z</dcterms:modified>
</cp:coreProperties>
</file>